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9" r:id="rId2"/>
    <p:sldId id="258" r:id="rId3"/>
    <p:sldId id="263" r:id="rId4"/>
    <p:sldId id="264" r:id="rId5"/>
    <p:sldId id="265" r:id="rId6"/>
    <p:sldId id="276" r:id="rId7"/>
    <p:sldId id="277" r:id="rId8"/>
    <p:sldId id="266" r:id="rId9"/>
    <p:sldId id="267" r:id="rId10"/>
    <p:sldId id="268" r:id="rId11"/>
    <p:sldId id="270" r:id="rId12"/>
    <p:sldId id="271" r:id="rId13"/>
    <p:sldId id="272" r:id="rId14"/>
    <p:sldId id="273" r:id="rId15"/>
    <p:sldId id="274" r:id="rId16"/>
    <p:sldId id="275" r:id="rId17"/>
    <p:sldId id="278" r:id="rId18"/>
    <p:sldId id="27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1296"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E2D357-B46B-40A4-855F-0DE0348C9D9D}" type="datetimeFigureOut">
              <a:rPr lang="en-US" smtClean="0"/>
              <a:pPr/>
              <a:t>4/12/2020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D4674C-3033-4768-BF6D-881C3985F49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D4674C-3033-4768-BF6D-881C3985F49A}"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D4674C-3033-4768-BF6D-881C3985F49A}"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28C54A5-0E83-494F-9632-2090C3DD332E}" type="datetimeFigureOut">
              <a:rPr lang="en-US" smtClean="0"/>
              <a:pPr/>
              <a:t>4/12/2020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19B3CA6-C262-483E-9CFE-FB20CBF7EB67}" type="slidenum">
              <a:rPr lang="en-US" smtClean="0"/>
              <a:pPr/>
              <a:t>‹#›</a:t>
            </a:fld>
            <a:endParaRPr lang="en-US"/>
          </a:p>
        </p:txBody>
      </p:sp>
    </p:spTree>
  </p:cSld>
  <p:clrMapOvr>
    <a:masterClrMapping/>
  </p:clrMapOvr>
  <p:transition spd="med" advClick="0">
    <p:wedge/>
    <p:sndAc>
      <p:stSnd>
        <p:snd r:embed="rId1" name="breez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9B3CA6-C262-483E-9CFE-FB20CBF7EB67}" type="slidenum">
              <a:rPr lang="en-US" smtClean="0"/>
              <a:pPr/>
              <a:t>‹#›</a:t>
            </a:fld>
            <a:endParaRPr lang="en-US"/>
          </a:p>
        </p:txBody>
      </p:sp>
    </p:spTree>
  </p:cSld>
  <p:clrMapOvr>
    <a:masterClrMapping/>
  </p:clrMapOvr>
  <p:transition spd="med" advClick="0">
    <p:wedge/>
    <p:sndAc>
      <p:stSnd>
        <p:snd r:embed="rId1" name="breez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9B3CA6-C262-483E-9CFE-FB20CBF7EB67}" type="slidenum">
              <a:rPr lang="en-US" smtClean="0"/>
              <a:pPr/>
              <a:t>‹#›</a:t>
            </a:fld>
            <a:endParaRPr lang="en-US"/>
          </a:p>
        </p:txBody>
      </p:sp>
    </p:spTree>
  </p:cSld>
  <p:clrMapOvr>
    <a:masterClrMapping/>
  </p:clrMapOvr>
  <p:transition spd="med" advClick="0">
    <p:wedge/>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9B3CA6-C262-483E-9CFE-FB20CBF7EB67}"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transition spd="med" advClick="0">
    <p:wedge/>
    <p:sndAc>
      <p:stSnd>
        <p:snd r:embed="rId1" name="breez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19B3CA6-C262-483E-9CFE-FB20CBF7EB67}"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advClick="0">
    <p:wedge/>
    <p:sndAc>
      <p:stSnd>
        <p:snd r:embed="rId1" name="breez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19B3CA6-C262-483E-9CFE-FB20CBF7EB67}"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advClick="0">
    <p:wedge/>
    <p:sndAc>
      <p:stSnd>
        <p:snd r:embed="rId1" name="breez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19B3CA6-C262-483E-9CFE-FB20CBF7EB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advClick="0">
    <p:wedge/>
    <p:sndAc>
      <p:stSnd>
        <p:snd r:embed="rId1" name="breez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19B3CA6-C262-483E-9CFE-FB20CBF7EB67}"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spd="med" advClick="0">
    <p:wedge/>
    <p:sndAc>
      <p:stSnd>
        <p:snd r:embed="rId1" name="breez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28C54A5-0E83-494F-9632-2090C3DD332E}" type="datetimeFigureOut">
              <a:rPr lang="en-US" smtClean="0"/>
              <a:pPr/>
              <a:t>4/12/2020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19B3CA6-C262-483E-9CFE-FB20CBF7EB67}" type="slidenum">
              <a:rPr lang="en-US" smtClean="0"/>
              <a:pPr/>
              <a:t>‹#›</a:t>
            </a:fld>
            <a:endParaRPr lang="en-US"/>
          </a:p>
        </p:txBody>
      </p:sp>
    </p:spTree>
  </p:cSld>
  <p:clrMapOvr>
    <a:masterClrMapping/>
  </p:clrMapOvr>
  <p:transition spd="med" advClick="0">
    <p:wedge/>
    <p:sndAc>
      <p:stSnd>
        <p:snd r:embed="rId1" name="breez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28C54A5-0E83-494F-9632-2090C3DD332E}" type="datetimeFigureOut">
              <a:rPr lang="en-US" smtClean="0"/>
              <a:pPr/>
              <a:t>4/12/2020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19B3CA6-C262-483E-9CFE-FB20CBF7EB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med" advClick="0">
    <p:wedge/>
    <p:sndAc>
      <p:stSnd>
        <p:snd r:embed="rId1" name="breez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28C54A5-0E83-494F-9632-2090C3DD332E}" type="datetimeFigureOut">
              <a:rPr lang="en-US" smtClean="0"/>
              <a:pPr/>
              <a:t>4/12/2020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19B3CA6-C262-483E-9CFE-FB20CBF7EB67}"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spd="med" advClick="0">
    <p:wedge/>
    <p:sndAc>
      <p:stSnd>
        <p:snd r:embed="rId1" name="breez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28C54A5-0E83-494F-9632-2090C3DD332E}" type="datetimeFigureOut">
              <a:rPr lang="en-US" smtClean="0"/>
              <a:pPr/>
              <a:t>4/12/2020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19B3CA6-C262-483E-9CFE-FB20CBF7EB6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advClick="0">
    <p:wedge/>
    <p:sndAc>
      <p:stSnd>
        <p:snd r:embed="rId13" name="breeze.wav"/>
      </p:stSnd>
    </p:sndAc>
  </p:transition>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5.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Topic :expression</a:t>
            </a:r>
            <a:endParaRPr lang="en-US" dirty="0"/>
          </a:p>
        </p:txBody>
      </p:sp>
      <p:pic>
        <p:nvPicPr>
          <p:cNvPr id="1026" name="Picture 2" descr="C:\Users\ALI\Desktop\picccc.jpg"/>
          <p:cNvPicPr>
            <a:picLocks noGrp="1" noChangeAspect="1" noChangeArrowheads="1"/>
          </p:cNvPicPr>
          <p:nvPr>
            <p:ph idx="1"/>
          </p:nvPr>
        </p:nvPicPr>
        <p:blipFill>
          <a:blip r:embed="rId3" cstate="print"/>
          <a:srcRect/>
          <a:stretch>
            <a:fillRect/>
          </a:stretch>
        </p:blipFill>
        <p:spPr bwMode="auto">
          <a:xfrm>
            <a:off x="548922" y="1481138"/>
            <a:ext cx="8046155" cy="4525962"/>
          </a:xfrm>
          <a:prstGeom prst="rect">
            <a:avLst/>
          </a:prstGeom>
          <a:noFill/>
        </p:spPr>
      </p:pic>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normAutofit lnSpcReduction="10000"/>
          </a:bodyPr>
          <a:lstStyle/>
          <a:p>
            <a:pPr>
              <a:buNone/>
            </a:pPr>
            <a:r>
              <a:rPr lang="en-US" sz="4000" b="1" i="1" u="sng" dirty="0" smtClean="0"/>
              <a:t>Logical expression/operators:</a:t>
            </a:r>
          </a:p>
          <a:p>
            <a:pPr>
              <a:lnSpc>
                <a:spcPct val="150000"/>
              </a:lnSpc>
              <a:buNone/>
            </a:pPr>
            <a:r>
              <a:rPr lang="en-US" sz="4000" dirty="0" smtClean="0"/>
              <a:t> </a:t>
            </a:r>
            <a:r>
              <a:rPr lang="en-US" sz="2000" dirty="0" smtClean="0"/>
              <a:t>The logical operators are used to evaluate compound conditions. There are three logical operators in C language:</a:t>
            </a:r>
          </a:p>
          <a:p>
            <a:pPr marL="852678" indent="-742950">
              <a:lnSpc>
                <a:spcPct val="150000"/>
              </a:lnSpc>
              <a:buFont typeface="+mj-lt"/>
              <a:buAutoNum type="arabicPeriod"/>
            </a:pPr>
            <a:r>
              <a:rPr lang="en-US" sz="2000" dirty="0" smtClean="0"/>
              <a:t>AND operator (&amp;&amp;)</a:t>
            </a:r>
          </a:p>
          <a:p>
            <a:pPr marL="852678" indent="-742950">
              <a:lnSpc>
                <a:spcPct val="150000"/>
              </a:lnSpc>
              <a:buFont typeface="+mj-lt"/>
              <a:buAutoNum type="arabicPeriod"/>
            </a:pPr>
            <a:r>
              <a:rPr lang="en-US" sz="2000" dirty="0" smtClean="0"/>
              <a:t>OR operator (||)</a:t>
            </a:r>
          </a:p>
          <a:p>
            <a:pPr marL="852678" indent="-742950">
              <a:lnSpc>
                <a:spcPct val="150000"/>
              </a:lnSpc>
              <a:buFont typeface="+mj-lt"/>
              <a:buAutoNum type="arabicPeriod"/>
            </a:pPr>
            <a:r>
              <a:rPr lang="en-US" sz="2000" dirty="0" smtClean="0"/>
              <a:t>NOT operator (!)</a:t>
            </a:r>
          </a:p>
          <a:p>
            <a:pPr marL="852678" indent="-742950">
              <a:lnSpc>
                <a:spcPct val="150000"/>
              </a:lnSpc>
              <a:buNone/>
            </a:pPr>
            <a:r>
              <a:rPr lang="en-US" sz="2400" b="1" dirty="0" smtClean="0"/>
              <a:t>AND operator:</a:t>
            </a:r>
          </a:p>
          <a:p>
            <a:pPr marL="852678" indent="-742950">
              <a:lnSpc>
                <a:spcPct val="150000"/>
              </a:lnSpc>
              <a:buNone/>
            </a:pPr>
            <a:r>
              <a:rPr lang="en-US" sz="1600" dirty="0" smtClean="0"/>
              <a:t>The symbol  used for AND operator is (&amp;&amp;).Its is used to </a:t>
            </a:r>
            <a:r>
              <a:rPr lang="en-US" sz="1600" dirty="0" err="1" smtClean="0"/>
              <a:t>evaiuate</a:t>
            </a:r>
            <a:r>
              <a:rPr lang="en-US" sz="1600" dirty="0" smtClean="0"/>
              <a:t> two conditions. It produces true result if both conditions are true. It produces false result if any one condition is false.</a:t>
            </a:r>
          </a:p>
          <a:p>
            <a:pPr marL="852678" indent="-742950">
              <a:buNone/>
            </a:pPr>
            <a:r>
              <a:rPr lang="en-US" sz="1600" dirty="0" smtClean="0"/>
              <a:t> </a:t>
            </a:r>
            <a:endParaRPr lang="en-US" sz="1600"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990600" y="381000"/>
          <a:ext cx="7086600" cy="4419600"/>
        </p:xfrm>
        <a:graphic>
          <a:graphicData uri="http://schemas.openxmlformats.org/drawingml/2006/table">
            <a:tbl>
              <a:tblPr firstRow="1" bandRow="1">
                <a:tableStyleId>{5C22544A-7EE6-4342-B048-85BDC9FD1C3A}</a:tableStyleId>
              </a:tblPr>
              <a:tblGrid>
                <a:gridCol w="1771650"/>
                <a:gridCol w="1771650"/>
                <a:gridCol w="1771650"/>
                <a:gridCol w="1771650"/>
              </a:tblGrid>
              <a:tr h="1509871">
                <a:tc>
                  <a:txBody>
                    <a:bodyPr/>
                    <a:lstStyle/>
                    <a:p>
                      <a:r>
                        <a:rPr lang="en-US" dirty="0" smtClean="0"/>
                        <a:t>Condition</a:t>
                      </a:r>
                      <a:r>
                        <a:rPr lang="en-US" baseline="0" dirty="0" smtClean="0"/>
                        <a:t> 1</a:t>
                      </a:r>
                    </a:p>
                  </a:txBody>
                  <a:tcPr/>
                </a:tc>
                <a:tc>
                  <a:txBody>
                    <a:bodyPr/>
                    <a:lstStyle/>
                    <a:p>
                      <a:r>
                        <a:rPr lang="en-US" dirty="0" smtClean="0"/>
                        <a:t>Operator</a:t>
                      </a:r>
                      <a:endParaRPr lang="en-US" dirty="0"/>
                    </a:p>
                  </a:txBody>
                  <a:tcPr/>
                </a:tc>
                <a:tc>
                  <a:txBody>
                    <a:bodyPr/>
                    <a:lstStyle/>
                    <a:p>
                      <a:r>
                        <a:rPr lang="en-US" dirty="0" smtClean="0"/>
                        <a:t>Condition</a:t>
                      </a:r>
                      <a:r>
                        <a:rPr lang="en-US" baseline="0" dirty="0" smtClean="0"/>
                        <a:t> 2</a:t>
                      </a:r>
                      <a:endParaRPr lang="en-US" dirty="0"/>
                    </a:p>
                  </a:txBody>
                  <a:tcPr/>
                </a:tc>
                <a:tc>
                  <a:txBody>
                    <a:bodyPr/>
                    <a:lstStyle/>
                    <a:p>
                      <a:r>
                        <a:rPr lang="en-US" dirty="0" smtClean="0"/>
                        <a:t>Result </a:t>
                      </a:r>
                      <a:endParaRPr lang="en-US" dirty="0"/>
                    </a:p>
                  </a:txBody>
                  <a:tcPr/>
                </a:tc>
              </a:tr>
              <a:tr h="603949">
                <a:tc>
                  <a:txBody>
                    <a:bodyPr/>
                    <a:lstStyle/>
                    <a:p>
                      <a:r>
                        <a:rPr lang="en-US" dirty="0" smtClean="0"/>
                        <a:t>False </a:t>
                      </a:r>
                      <a:endParaRPr lang="en-US" dirty="0"/>
                    </a:p>
                  </a:txBody>
                  <a:tcPr/>
                </a:tc>
                <a:tc>
                  <a:txBody>
                    <a:bodyPr/>
                    <a:lstStyle/>
                    <a:p>
                      <a:r>
                        <a:rPr lang="en-US" dirty="0" smtClean="0"/>
                        <a:t>&amp;&amp;</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r h="603949">
                <a:tc>
                  <a:txBody>
                    <a:bodyPr/>
                    <a:lstStyle/>
                    <a:p>
                      <a:r>
                        <a:rPr lang="en-US" dirty="0" smtClean="0"/>
                        <a:t>False</a:t>
                      </a:r>
                      <a:endParaRPr lang="en-US" dirty="0"/>
                    </a:p>
                  </a:txBody>
                  <a:tcPr/>
                </a:tc>
                <a:tc>
                  <a:txBody>
                    <a:bodyPr/>
                    <a:lstStyle/>
                    <a:p>
                      <a:r>
                        <a:rPr lang="en-US" dirty="0" smtClean="0"/>
                        <a:t>&amp;&amp;</a:t>
                      </a:r>
                      <a:endParaRPr lang="en-US" dirty="0"/>
                    </a:p>
                  </a:txBody>
                  <a:tcPr/>
                </a:tc>
                <a:tc>
                  <a:txBody>
                    <a:bodyPr/>
                    <a:lstStyle/>
                    <a:p>
                      <a:r>
                        <a:rPr lang="en-US" dirty="0" smtClean="0"/>
                        <a:t>True</a:t>
                      </a:r>
                      <a:endParaRPr lang="en-US" dirty="0"/>
                    </a:p>
                  </a:txBody>
                  <a:tcPr/>
                </a:tc>
                <a:tc>
                  <a:txBody>
                    <a:bodyPr/>
                    <a:lstStyle/>
                    <a:p>
                      <a:r>
                        <a:rPr lang="en-US" dirty="0" smtClean="0"/>
                        <a:t>False</a:t>
                      </a:r>
                      <a:endParaRPr lang="en-US" dirty="0"/>
                    </a:p>
                  </a:txBody>
                  <a:tcPr/>
                </a:tc>
              </a:tr>
              <a:tr h="603949">
                <a:tc>
                  <a:txBody>
                    <a:bodyPr/>
                    <a:lstStyle/>
                    <a:p>
                      <a:r>
                        <a:rPr lang="en-US" dirty="0" smtClean="0"/>
                        <a:t>True</a:t>
                      </a:r>
                      <a:endParaRPr lang="en-US" dirty="0"/>
                    </a:p>
                  </a:txBody>
                  <a:tcPr/>
                </a:tc>
                <a:tc>
                  <a:txBody>
                    <a:bodyPr/>
                    <a:lstStyle/>
                    <a:p>
                      <a:r>
                        <a:rPr lang="en-US" dirty="0" smtClean="0"/>
                        <a:t>&amp;&amp;</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r h="1097882">
                <a:tc>
                  <a:txBody>
                    <a:bodyPr/>
                    <a:lstStyle/>
                    <a:p>
                      <a:r>
                        <a:rPr lang="en-US" dirty="0" smtClean="0"/>
                        <a:t>True</a:t>
                      </a:r>
                      <a:endParaRPr lang="en-US" dirty="0"/>
                    </a:p>
                  </a:txBody>
                  <a:tcPr/>
                </a:tc>
                <a:tc>
                  <a:txBody>
                    <a:bodyPr/>
                    <a:lstStyle/>
                    <a:p>
                      <a:r>
                        <a:rPr lang="en-US" dirty="0" smtClean="0"/>
                        <a:t>&amp;&amp;</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bl>
          </a:graphicData>
        </a:graphic>
      </p:graphicFrame>
    </p:spTree>
  </p:cSld>
  <p:clrMapOvr>
    <a:masterClrMapping/>
  </p:clrMapOvr>
  <p:transition spd="med" advClick="0">
    <p:wedge/>
    <p:sndAc>
      <p:stSnd>
        <p:snd r:embed="rId3" name="breeze.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62500" lnSpcReduction="20000"/>
          </a:bodyPr>
          <a:lstStyle/>
          <a:p>
            <a:pPr lvl="1">
              <a:lnSpc>
                <a:spcPct val="170000"/>
              </a:lnSpc>
              <a:buNone/>
            </a:pPr>
            <a:endParaRPr lang="en-US" dirty="0" smtClean="0"/>
          </a:p>
          <a:p>
            <a:pPr lvl="1">
              <a:lnSpc>
                <a:spcPct val="170000"/>
              </a:lnSpc>
              <a:buNone/>
            </a:pPr>
            <a:r>
              <a:rPr lang="en-US" sz="2800" b="1" i="1" u="sng" dirty="0" smtClean="0"/>
              <a:t>Example:</a:t>
            </a:r>
          </a:p>
          <a:p>
            <a:pPr lvl="1">
              <a:lnSpc>
                <a:spcPct val="170000"/>
              </a:lnSpc>
              <a:buNone/>
            </a:pPr>
            <a:r>
              <a:rPr lang="en-US" sz="2800" dirty="0" smtClean="0"/>
              <a:t>  suppose we have two variables A=100 and B=50 The compound condition (A&gt;10) &amp;&amp;(B&gt;10) is true. It contains two condition and both are true. So the whole compound condition is </a:t>
            </a:r>
            <a:r>
              <a:rPr lang="en-US" sz="2800" dirty="0" err="1" smtClean="0"/>
              <a:t>true.so</a:t>
            </a:r>
            <a:r>
              <a:rPr lang="en-US" sz="2800" dirty="0" smtClean="0"/>
              <a:t>  the compound condition is also true </a:t>
            </a:r>
          </a:p>
          <a:p>
            <a:pPr lvl="1">
              <a:lnSpc>
                <a:spcPct val="170000"/>
              </a:lnSpc>
              <a:buNone/>
            </a:pPr>
            <a:r>
              <a:rPr lang="en-US" sz="2800" dirty="0" smtClean="0"/>
              <a:t>     The compound condition (A&gt;50)&amp;&amp;(B&gt;50) is false. So the whole compound condition is false .</a:t>
            </a:r>
          </a:p>
          <a:p>
            <a:pPr lvl="1">
              <a:lnSpc>
                <a:spcPct val="170000"/>
              </a:lnSpc>
              <a:buNone/>
            </a:pPr>
            <a:endParaRPr lang="en-US" sz="2800" dirty="0" smtClean="0"/>
          </a:p>
          <a:p>
            <a:pPr lvl="1">
              <a:lnSpc>
                <a:spcPct val="170000"/>
              </a:lnSpc>
              <a:buNone/>
            </a:pPr>
            <a:r>
              <a:rPr lang="en-US" sz="2800" b="1" dirty="0" smtClean="0"/>
              <a:t>2: </a:t>
            </a:r>
            <a:r>
              <a:rPr lang="en-US" sz="2800" b="1" u="sng" dirty="0" smtClean="0"/>
              <a:t>OR OPERATOR</a:t>
            </a:r>
            <a:endParaRPr lang="en-US" sz="2800" dirty="0" smtClean="0"/>
          </a:p>
          <a:p>
            <a:pPr lvl="1">
              <a:lnSpc>
                <a:spcPct val="170000"/>
              </a:lnSpc>
              <a:buNone/>
            </a:pPr>
            <a:r>
              <a:rPr lang="en-US" sz="2800" dirty="0" smtClean="0"/>
              <a:t>         The symbol is used for OR operator is (II). It is used to evaluate two condition. It gives true result if either condition is true. Its gives false result if both conditions are false </a:t>
            </a:r>
          </a:p>
          <a:p>
            <a:pPr lvl="1">
              <a:lnSpc>
                <a:spcPct val="170000"/>
              </a:lnSpc>
              <a:buNone/>
            </a:pPr>
            <a:endParaRPr lang="en-US" sz="2800" dirty="0" smtClean="0"/>
          </a:p>
          <a:p>
            <a:pPr lvl="1">
              <a:lnSpc>
                <a:spcPct val="170000"/>
              </a:lnSpc>
              <a:buNone/>
            </a:pPr>
            <a:endParaRPr lang="en-US" dirty="0"/>
          </a:p>
        </p:txBody>
      </p:sp>
    </p:spTree>
  </p:cSld>
  <p:clrMapOvr>
    <a:masterClrMapping/>
  </p:clrMapOvr>
  <p:transition spd="med" advClick="0">
    <p:wedge/>
    <p:sndAc>
      <p:stSnd>
        <p:snd r:embed="rId2" name="chimes.wav" builtIn="1"/>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228600"/>
          <a:ext cx="8305800" cy="4572000"/>
        </p:xfrm>
        <a:graphic>
          <a:graphicData uri="http://schemas.openxmlformats.org/drawingml/2006/table">
            <a:tbl>
              <a:tblPr firstRow="1" bandRow="1">
                <a:tableStyleId>{5C22544A-7EE6-4342-B048-85BDC9FD1C3A}</a:tableStyleId>
              </a:tblPr>
              <a:tblGrid>
                <a:gridCol w="2076450"/>
                <a:gridCol w="2076450"/>
                <a:gridCol w="2076450"/>
                <a:gridCol w="2076450"/>
              </a:tblGrid>
              <a:tr h="914400">
                <a:tc>
                  <a:txBody>
                    <a:bodyPr/>
                    <a:lstStyle/>
                    <a:p>
                      <a:r>
                        <a:rPr lang="en-US" dirty="0" smtClean="0"/>
                        <a:t>Condition</a:t>
                      </a:r>
                      <a:r>
                        <a:rPr lang="en-US" baseline="0" dirty="0" smtClean="0"/>
                        <a:t> 1</a:t>
                      </a:r>
                      <a:endParaRPr lang="en-US" dirty="0"/>
                    </a:p>
                  </a:txBody>
                  <a:tcPr/>
                </a:tc>
                <a:tc>
                  <a:txBody>
                    <a:bodyPr/>
                    <a:lstStyle/>
                    <a:p>
                      <a:r>
                        <a:rPr lang="en-US" dirty="0" smtClean="0"/>
                        <a:t>Operator</a:t>
                      </a:r>
                      <a:endParaRPr lang="en-US" dirty="0"/>
                    </a:p>
                  </a:txBody>
                  <a:tcPr/>
                </a:tc>
                <a:tc>
                  <a:txBody>
                    <a:bodyPr/>
                    <a:lstStyle/>
                    <a:p>
                      <a:r>
                        <a:rPr lang="en-US" dirty="0" smtClean="0"/>
                        <a:t>Condition 2</a:t>
                      </a:r>
                      <a:endParaRPr lang="en-US" dirty="0"/>
                    </a:p>
                  </a:txBody>
                  <a:tcPr/>
                </a:tc>
                <a:tc>
                  <a:txBody>
                    <a:bodyPr/>
                    <a:lstStyle/>
                    <a:p>
                      <a:r>
                        <a:rPr lang="en-US" dirty="0" smtClean="0"/>
                        <a:t>Result</a:t>
                      </a:r>
                      <a:endParaRPr lang="en-US" dirty="0"/>
                    </a:p>
                  </a:txBody>
                  <a:tcPr/>
                </a:tc>
              </a:tr>
              <a:tr h="914400">
                <a:tc>
                  <a:txBody>
                    <a:bodyPr/>
                    <a:lstStyle/>
                    <a:p>
                      <a:r>
                        <a:rPr lang="en-US" dirty="0" smtClean="0"/>
                        <a:t>False</a:t>
                      </a:r>
                      <a:endParaRPr lang="en-US" dirty="0"/>
                    </a:p>
                  </a:txBody>
                  <a:tcPr/>
                </a:tc>
                <a:tc>
                  <a:txBody>
                    <a:bodyPr/>
                    <a:lstStyle/>
                    <a:p>
                      <a:r>
                        <a:rPr lang="en-US" dirty="0" smtClean="0"/>
                        <a:t>II</a:t>
                      </a:r>
                      <a:endParaRPr lang="en-US" dirty="0"/>
                    </a:p>
                  </a:txBody>
                  <a:tcPr/>
                </a:tc>
                <a:tc>
                  <a:txBody>
                    <a:bodyPr/>
                    <a:lstStyle/>
                    <a:p>
                      <a:r>
                        <a:rPr lang="en-US" dirty="0" smtClean="0"/>
                        <a:t>False</a:t>
                      </a:r>
                      <a:endParaRPr lang="en-US" dirty="0"/>
                    </a:p>
                  </a:txBody>
                  <a:tcPr/>
                </a:tc>
                <a:tc>
                  <a:txBody>
                    <a:bodyPr/>
                    <a:lstStyle/>
                    <a:p>
                      <a:r>
                        <a:rPr lang="en-US" dirty="0" smtClean="0"/>
                        <a:t>False</a:t>
                      </a:r>
                      <a:endParaRPr lang="en-US" dirty="0"/>
                    </a:p>
                  </a:txBody>
                  <a:tcPr/>
                </a:tc>
              </a:tr>
              <a:tr h="914400">
                <a:tc>
                  <a:txBody>
                    <a:bodyPr/>
                    <a:lstStyle/>
                    <a:p>
                      <a:r>
                        <a:rPr lang="en-US" dirty="0" smtClean="0"/>
                        <a:t>False</a:t>
                      </a:r>
                      <a:endParaRPr lang="en-US" dirty="0"/>
                    </a:p>
                  </a:txBody>
                  <a:tcPr/>
                </a:tc>
                <a:tc>
                  <a:txBody>
                    <a:bodyPr/>
                    <a:lstStyle/>
                    <a:p>
                      <a:r>
                        <a:rPr lang="en-US" dirty="0" smtClean="0"/>
                        <a:t>II</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r h="914400">
                <a:tc>
                  <a:txBody>
                    <a:bodyPr/>
                    <a:lstStyle/>
                    <a:p>
                      <a:r>
                        <a:rPr lang="en-US" dirty="0" smtClean="0"/>
                        <a:t>True</a:t>
                      </a:r>
                      <a:endParaRPr lang="en-US" dirty="0"/>
                    </a:p>
                  </a:txBody>
                  <a:tcPr/>
                </a:tc>
                <a:tc>
                  <a:txBody>
                    <a:bodyPr/>
                    <a:lstStyle/>
                    <a:p>
                      <a:r>
                        <a:rPr lang="en-US" dirty="0" smtClean="0"/>
                        <a:t>II</a:t>
                      </a:r>
                      <a:endParaRPr lang="en-US" dirty="0"/>
                    </a:p>
                  </a:txBody>
                  <a:tcPr/>
                </a:tc>
                <a:tc>
                  <a:txBody>
                    <a:bodyPr/>
                    <a:lstStyle/>
                    <a:p>
                      <a:r>
                        <a:rPr lang="en-US" dirty="0" smtClean="0"/>
                        <a:t>False</a:t>
                      </a:r>
                      <a:endParaRPr lang="en-US" dirty="0"/>
                    </a:p>
                  </a:txBody>
                  <a:tcPr/>
                </a:tc>
                <a:tc>
                  <a:txBody>
                    <a:bodyPr/>
                    <a:lstStyle/>
                    <a:p>
                      <a:r>
                        <a:rPr lang="en-US" dirty="0" smtClean="0"/>
                        <a:t>True</a:t>
                      </a:r>
                      <a:endParaRPr lang="en-US" dirty="0"/>
                    </a:p>
                  </a:txBody>
                  <a:tcPr/>
                </a:tc>
              </a:tr>
              <a:tr h="914400">
                <a:tc>
                  <a:txBody>
                    <a:bodyPr/>
                    <a:lstStyle/>
                    <a:p>
                      <a:r>
                        <a:rPr lang="en-US" dirty="0" smtClean="0"/>
                        <a:t>True</a:t>
                      </a:r>
                      <a:endParaRPr lang="en-US" dirty="0"/>
                    </a:p>
                  </a:txBody>
                  <a:tcPr/>
                </a:tc>
                <a:tc>
                  <a:txBody>
                    <a:bodyPr/>
                    <a:lstStyle/>
                    <a:p>
                      <a:r>
                        <a:rPr lang="en-US" dirty="0" smtClean="0"/>
                        <a:t>II</a:t>
                      </a:r>
                      <a:endParaRPr lang="en-US" dirty="0"/>
                    </a:p>
                  </a:txBody>
                  <a:tcPr/>
                </a:tc>
                <a:tc>
                  <a:txBody>
                    <a:bodyPr/>
                    <a:lstStyle/>
                    <a:p>
                      <a:r>
                        <a:rPr lang="en-US" dirty="0" smtClean="0"/>
                        <a:t>True</a:t>
                      </a:r>
                      <a:endParaRPr lang="en-US" dirty="0"/>
                    </a:p>
                  </a:txBody>
                  <a:tcPr/>
                </a:tc>
                <a:tc>
                  <a:txBody>
                    <a:bodyPr/>
                    <a:lstStyle/>
                    <a:p>
                      <a:r>
                        <a:rPr lang="en-US" dirty="0" smtClean="0"/>
                        <a:t>True</a:t>
                      </a:r>
                      <a:endParaRPr lang="en-US" dirty="0"/>
                    </a:p>
                  </a:txBody>
                  <a:tcPr/>
                </a:tc>
              </a:tr>
            </a:tbl>
          </a:graphicData>
        </a:graphic>
      </p:graphicFrame>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lstStyle/>
          <a:p>
            <a:pPr>
              <a:lnSpc>
                <a:spcPct val="150000"/>
              </a:lnSpc>
              <a:buNone/>
            </a:pPr>
            <a:r>
              <a:rPr lang="en-US" b="1" dirty="0" smtClean="0"/>
              <a:t>Example</a:t>
            </a:r>
          </a:p>
          <a:p>
            <a:pPr>
              <a:lnSpc>
                <a:spcPct val="150000"/>
              </a:lnSpc>
              <a:buNone/>
            </a:pPr>
            <a:r>
              <a:rPr lang="en-US" b="1" dirty="0" smtClean="0"/>
              <a:t>     </a:t>
            </a:r>
            <a:r>
              <a:rPr lang="en-US" dirty="0" smtClean="0"/>
              <a:t>suppose we have two variables A=100 and B=50.The compound condition (A&gt;50)II(B&gt;50) is true. It contain two conditions and one condition is true (A&gt;50) is true. So the whole condition is also true. The compound condition is(A&gt;500)II(B&gt;500) is false because both condition are false.</a:t>
            </a:r>
          </a:p>
          <a:p>
            <a:pPr>
              <a:lnSpc>
                <a:spcPct val="150000"/>
              </a:lnSpc>
              <a:buNone/>
            </a:pPr>
            <a:endParaRPr lang="en-US" dirty="0" smtClean="0"/>
          </a:p>
          <a:p>
            <a:pPr>
              <a:lnSpc>
                <a:spcPct val="150000"/>
              </a:lnSpc>
              <a:buNone/>
            </a:pPr>
            <a:endParaRPr lang="en-US" b="1"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lstStyle/>
          <a:p>
            <a:pPr>
              <a:buNone/>
            </a:pPr>
            <a:r>
              <a:rPr lang="en-US" b="1" dirty="0" smtClean="0"/>
              <a:t>3: NOT </a:t>
            </a:r>
            <a:r>
              <a:rPr lang="en-US" sz="2400" b="1" dirty="0" smtClean="0"/>
              <a:t>Operator</a:t>
            </a:r>
          </a:p>
          <a:p>
            <a:pPr>
              <a:lnSpc>
                <a:spcPct val="150000"/>
              </a:lnSpc>
              <a:buNone/>
            </a:pPr>
            <a:r>
              <a:rPr lang="en-US" sz="2400" b="1" dirty="0" smtClean="0"/>
              <a:t>      </a:t>
            </a:r>
            <a:r>
              <a:rPr lang="en-US" sz="2400" dirty="0" smtClean="0"/>
              <a:t>The symbol used for NOT operator is(!).It is used to reverse the result of a condition it gives true result if the condition is false . It gives false result if the condition is true.</a:t>
            </a:r>
          </a:p>
          <a:p>
            <a:pPr>
              <a:lnSpc>
                <a:spcPct val="150000"/>
              </a:lnSpc>
              <a:buNone/>
            </a:pPr>
            <a:endParaRPr lang="en-US" sz="2400" b="1" dirty="0" smtClean="0"/>
          </a:p>
          <a:p>
            <a:pPr>
              <a:buNone/>
            </a:pPr>
            <a:r>
              <a:rPr lang="en-US" dirty="0" smtClean="0"/>
              <a:t>     </a:t>
            </a:r>
            <a:endParaRPr lang="en-US" dirty="0"/>
          </a:p>
        </p:txBody>
      </p:sp>
      <p:graphicFrame>
        <p:nvGraphicFramePr>
          <p:cNvPr id="4" name="Table 3"/>
          <p:cNvGraphicFramePr>
            <a:graphicFrameLocks noGrp="1"/>
          </p:cNvGraphicFramePr>
          <p:nvPr/>
        </p:nvGraphicFramePr>
        <p:xfrm>
          <a:off x="1371600" y="3429000"/>
          <a:ext cx="5257800" cy="2255520"/>
        </p:xfrm>
        <a:graphic>
          <a:graphicData uri="http://schemas.openxmlformats.org/drawingml/2006/table">
            <a:tbl>
              <a:tblPr firstRow="1" bandRow="1">
                <a:tableStyleId>{5C22544A-7EE6-4342-B048-85BDC9FD1C3A}</a:tableStyleId>
              </a:tblPr>
              <a:tblGrid>
                <a:gridCol w="1752600"/>
                <a:gridCol w="1752600"/>
                <a:gridCol w="1752600"/>
              </a:tblGrid>
              <a:tr h="751840">
                <a:tc>
                  <a:txBody>
                    <a:bodyPr/>
                    <a:lstStyle/>
                    <a:p>
                      <a:r>
                        <a:rPr lang="en-US" dirty="0" smtClean="0"/>
                        <a:t>Operator</a:t>
                      </a:r>
                      <a:endParaRPr lang="en-US" dirty="0"/>
                    </a:p>
                  </a:txBody>
                  <a:tcPr/>
                </a:tc>
                <a:tc>
                  <a:txBody>
                    <a:bodyPr/>
                    <a:lstStyle/>
                    <a:p>
                      <a:r>
                        <a:rPr lang="en-US" dirty="0" smtClean="0"/>
                        <a:t>Condition</a:t>
                      </a:r>
                      <a:endParaRPr lang="en-US" dirty="0"/>
                    </a:p>
                  </a:txBody>
                  <a:tcPr/>
                </a:tc>
                <a:tc>
                  <a:txBody>
                    <a:bodyPr/>
                    <a:lstStyle/>
                    <a:p>
                      <a:r>
                        <a:rPr lang="en-US" dirty="0" smtClean="0"/>
                        <a:t>Result</a:t>
                      </a:r>
                      <a:endParaRPr lang="en-US" dirty="0"/>
                    </a:p>
                  </a:txBody>
                  <a:tcPr/>
                </a:tc>
              </a:tr>
              <a:tr h="751840">
                <a:tc>
                  <a:txBody>
                    <a:bodyPr/>
                    <a:lstStyle/>
                    <a:p>
                      <a:r>
                        <a:rPr lang="en-US" dirty="0" smtClean="0"/>
                        <a:t>!</a:t>
                      </a:r>
                      <a:endParaRPr lang="en-US" dirty="0"/>
                    </a:p>
                  </a:txBody>
                  <a:tcPr/>
                </a:tc>
                <a:tc>
                  <a:txBody>
                    <a:bodyPr/>
                    <a:lstStyle/>
                    <a:p>
                      <a:r>
                        <a:rPr lang="en-US" dirty="0" smtClean="0"/>
                        <a:t>True</a:t>
                      </a:r>
                      <a:endParaRPr lang="en-US" dirty="0"/>
                    </a:p>
                  </a:txBody>
                  <a:tcPr/>
                </a:tc>
                <a:tc>
                  <a:txBody>
                    <a:bodyPr/>
                    <a:lstStyle/>
                    <a:p>
                      <a:r>
                        <a:rPr lang="en-US" dirty="0" smtClean="0"/>
                        <a:t>False</a:t>
                      </a:r>
                      <a:endParaRPr lang="en-US" dirty="0"/>
                    </a:p>
                  </a:txBody>
                  <a:tcPr/>
                </a:tc>
              </a:tr>
              <a:tr h="751840">
                <a:tc>
                  <a:txBody>
                    <a:bodyPr/>
                    <a:lstStyle/>
                    <a:p>
                      <a:r>
                        <a:rPr lang="en-US" dirty="0" smtClean="0"/>
                        <a:t>!</a:t>
                      </a:r>
                      <a:endParaRPr lang="en-US" dirty="0"/>
                    </a:p>
                  </a:txBody>
                  <a:tcPr/>
                </a:tc>
                <a:tc>
                  <a:txBody>
                    <a:bodyPr/>
                    <a:lstStyle/>
                    <a:p>
                      <a:r>
                        <a:rPr lang="en-US" dirty="0" smtClean="0"/>
                        <a:t>False</a:t>
                      </a:r>
                      <a:endParaRPr lang="en-US" dirty="0"/>
                    </a:p>
                  </a:txBody>
                  <a:tcPr/>
                </a:tc>
                <a:tc>
                  <a:txBody>
                    <a:bodyPr/>
                    <a:lstStyle/>
                    <a:p>
                      <a:r>
                        <a:rPr lang="en-US" dirty="0" smtClean="0"/>
                        <a:t>True</a:t>
                      </a:r>
                      <a:endParaRPr lang="en-US" dirty="0"/>
                    </a:p>
                  </a:txBody>
                  <a:tcPr/>
                </a:tc>
              </a:tr>
            </a:tbl>
          </a:graphicData>
        </a:graphic>
      </p:graphicFrame>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lstStyle/>
          <a:p>
            <a:pPr>
              <a:lnSpc>
                <a:spcPct val="150000"/>
              </a:lnSpc>
              <a:buNone/>
            </a:pPr>
            <a:r>
              <a:rPr lang="en-US" b="1" i="1" u="sng" dirty="0" smtClean="0"/>
              <a:t>Example:</a:t>
            </a:r>
          </a:p>
          <a:p>
            <a:pPr>
              <a:lnSpc>
                <a:spcPct val="150000"/>
              </a:lnSpc>
              <a:buNone/>
            </a:pPr>
            <a:r>
              <a:rPr lang="en-US" dirty="0" smtClean="0"/>
              <a:t>      Suppose we have two variables A=100 AND B=50.The condition !(A==B) is true. The result of (A==B) is false but NOT operator converts  it into true. The condition !(A&gt;B) is false. The condition (A&gt;B) is true but NOT operator convert it into false.</a:t>
            </a:r>
            <a:endParaRPr lang="en-US"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s://sp.yimg.com/ib/th?id=HN.608015671293381956&amp;pid=15.1&amp;P=0"/>
          <p:cNvPicPr>
            <a:picLocks noGrp="1" noChangeAspect="1" noChangeArrowheads="1"/>
          </p:cNvPicPr>
          <p:nvPr>
            <p:ph idx="1"/>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72000" y="3124200"/>
            <a:ext cx="4572000" cy="37338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sp>
        <p:nvSpPr>
          <p:cNvPr id="6" name="Cloud Callout 5"/>
          <p:cNvSpPr/>
          <p:nvPr/>
        </p:nvSpPr>
        <p:spPr>
          <a:xfrm>
            <a:off x="304800" y="-228600"/>
            <a:ext cx="5257800" cy="36576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i="1" dirty="0" smtClean="0">
                <a:solidFill>
                  <a:schemeClr val="bg2"/>
                </a:solidFill>
              </a:rPr>
              <a:t>Any question</a:t>
            </a:r>
            <a:endParaRPr lang="en-US" sz="4000" b="1" i="1" dirty="0">
              <a:solidFill>
                <a:schemeClr val="bg2"/>
              </a:solidFill>
            </a:endParaRPr>
          </a:p>
        </p:txBody>
      </p:sp>
    </p:spTree>
  </p:cSld>
  <p:clrMapOvr>
    <a:masterClrMapping/>
  </p:clrMapOvr>
  <p:transition spd="med" advClick="0">
    <p:wedge/>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s://encrypted-tbn2.gstatic.com/images?q=tbn:ANd9GcTTqhBS6j6_wlenxdSq_kE8fKOYnVBu0DSIDhl1fl1NH1ZDlxMG"/>
          <p:cNvPicPr>
            <a:picLocks noGrp="1" noChangeAspect="1" noChangeArrowheads="1"/>
          </p:cNvPicPr>
          <p:nvPr>
            <p:ph idx="1"/>
          </p:nvPr>
        </p:nvPicPr>
        <p:blipFill>
          <a:blip r:embed="rId3" cstate="print">
            <a:extLst>
              <a:ext uri="{BEBA8EAE-BF5A-486C-A8C5-ECC9F3942E4B}">
                <a14:imgProps xmlns="" xmlns:a14="http://schemas.microsoft.com/office/drawing/2010/main">
                  <a14:imgLayer r:embed="rId4">
                    <a14:imgEffect>
                      <a14:brightnessContrast bright="-20000"/>
                    </a14:imgEffect>
                  </a14:imgLayer>
                </a14:imgProps>
              </a:ex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7" descr="https://encrypted-tbn0.gstatic.com/images?q=tbn:ANd9GcQWis5gMerGfH-9l-Vgrb4CgJhJZUqFK-1hVkYe_muBz5fLkCIiSw"/>
          <p:cNvPicPr>
            <a:picLocks noChangeAspect="1" noChangeArrowheads="1"/>
          </p:cNvPicPr>
          <p:nvPr/>
        </p:nvPicPr>
        <p:blipFill>
          <a:blip r:embed="rId5" cstate="print">
            <a:extLst>
              <a:ext uri="{BEBA8EAE-BF5A-486C-A8C5-ECC9F3942E4B}">
                <a14:imgProps xmlns="" xmlns:a14="http://schemas.microsoft.com/office/drawing/2010/main">
                  <a14:imgLayer r:embed="rId6">
                    <a14:imgEffect>
                      <a14:brightnessContrast bright="-20000" contrast="40000"/>
                    </a14:imgEffect>
                  </a14:imgLayer>
                </a14:imgProps>
              </a:ext>
              <a:ext uri="{28A0092B-C50C-407E-A947-70E740481C1C}">
                <a14:useLocalDpi xmlns="" xmlns:a14="http://schemas.microsoft.com/office/drawing/2010/main" val="0"/>
              </a:ext>
            </a:extLst>
          </a:blip>
          <a:srcRect/>
          <a:stretch>
            <a:fillRect/>
          </a:stretch>
        </p:blipFill>
        <p:spPr bwMode="auto">
          <a:xfrm>
            <a:off x="0" y="3657600"/>
            <a:ext cx="3200399" cy="3200400"/>
          </a:xfrm>
          <a:prstGeom prst="ellipse">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cSld>
  <p:clrMapOvr>
    <a:masterClrMapping/>
  </p:clrMapOvr>
  <p:transition spd="med" advClick="0">
    <p:wedge/>
    <p:sndAc>
      <p:stSnd>
        <p:snd r:embed="rId2" name="breez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8" presetClass="emph" presetSubtype="0" fill="hold" nodeType="clickEffect">
                                  <p:stCondLst>
                                    <p:cond delay="0"/>
                                  </p:stCondLst>
                                  <p:childTnLst>
                                    <p:animRot by="21600000">
                                      <p:cBhvr>
                                        <p:cTn id="24"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Expression</a:t>
            </a:r>
            <a:endParaRPr lang="en-US" dirty="0"/>
          </a:p>
        </p:txBody>
      </p:sp>
      <p:sp>
        <p:nvSpPr>
          <p:cNvPr id="3" name="Subtitle 2"/>
          <p:cNvSpPr>
            <a:spLocks noGrp="1"/>
          </p:cNvSpPr>
          <p:nvPr>
            <p:ph type="subTitle" idx="1"/>
          </p:nvPr>
        </p:nvSpPr>
        <p:spPr/>
        <p:txBody>
          <a:bodyPr>
            <a:normAutofit fontScale="47500" lnSpcReduction="20000"/>
          </a:bodyPr>
          <a:lstStyle/>
          <a:p>
            <a:r>
              <a:rPr lang="en-US" dirty="0" err="1" smtClean="0"/>
              <a:t>Defnition</a:t>
            </a:r>
            <a:r>
              <a:rPr lang="en-US" dirty="0" smtClean="0"/>
              <a:t> of expression</a:t>
            </a:r>
          </a:p>
          <a:p>
            <a:r>
              <a:rPr lang="en-US" dirty="0" smtClean="0"/>
              <a:t>Types of expression:</a:t>
            </a:r>
          </a:p>
          <a:p>
            <a:r>
              <a:rPr lang="en-US" dirty="0" smtClean="0"/>
              <a:t>Arithmetic expression</a:t>
            </a:r>
          </a:p>
          <a:p>
            <a:r>
              <a:rPr lang="en-US" dirty="0" smtClean="0"/>
              <a:t>Relational expression</a:t>
            </a:r>
          </a:p>
          <a:p>
            <a:r>
              <a:rPr lang="en-US" dirty="0" smtClean="0"/>
              <a:t>Logical expression</a:t>
            </a:r>
          </a:p>
        </p:txBody>
      </p:sp>
    </p:spTree>
  </p:cSld>
  <p:clrMapOvr>
    <a:masterClrMapping/>
  </p:clrMapOvr>
  <p:transition spd="med" advClick="0">
    <p:wedge/>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25000" lnSpcReduction="20000"/>
          </a:bodyPr>
          <a:lstStyle/>
          <a:p>
            <a:pPr>
              <a:buNone/>
            </a:pPr>
            <a:r>
              <a:rPr lang="en-US" sz="14400" b="1" u="sng" dirty="0" smtClean="0"/>
              <a:t>Expression:</a:t>
            </a:r>
          </a:p>
          <a:p>
            <a:pPr>
              <a:buNone/>
            </a:pPr>
            <a:r>
              <a:rPr lang="en-US" dirty="0" smtClean="0"/>
              <a:t>         </a:t>
            </a:r>
          </a:p>
          <a:p>
            <a:pPr>
              <a:lnSpc>
                <a:spcPct val="170000"/>
              </a:lnSpc>
              <a:buNone/>
            </a:pPr>
            <a:r>
              <a:rPr lang="en-US" sz="11200" dirty="0" smtClean="0"/>
              <a:t>                        A statement that evaluates to a value is called an expression. An expression consist of operators and operands. An expression gives a single value. An operators is a symbol that performs some operation. An expression may consist of any number of operators and operands.</a:t>
            </a:r>
          </a:p>
          <a:p>
            <a:pPr>
              <a:buNone/>
            </a:pPr>
            <a:endParaRPr lang="en-US" sz="6700" dirty="0" smtClean="0"/>
          </a:p>
          <a:p>
            <a:pPr>
              <a:buNone/>
            </a:pPr>
            <a:endParaRPr lang="en-US" sz="6700"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r>
              <a:rPr lang="en-US" dirty="0" smtClean="0"/>
              <a:t>. </a:t>
            </a:r>
            <a:endParaRPr lang="en-US"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0"/>
            <a:ext cx="8229600" cy="6007291"/>
          </a:xfrm>
        </p:spPr>
        <p:txBody>
          <a:bodyPr/>
          <a:lstStyle/>
          <a:p>
            <a:pPr>
              <a:buNone/>
            </a:pPr>
            <a:r>
              <a:rPr lang="en-US" b="1" i="1" u="sng" dirty="0" smtClean="0"/>
              <a:t>Types of expression</a:t>
            </a:r>
            <a:r>
              <a:rPr lang="en-US" dirty="0" smtClean="0"/>
              <a:t>:</a:t>
            </a:r>
          </a:p>
          <a:p>
            <a:pPr>
              <a:buNone/>
            </a:pPr>
            <a:r>
              <a:rPr lang="en-US" dirty="0" smtClean="0"/>
              <a:t>There are three types of expression.</a:t>
            </a:r>
          </a:p>
          <a:p>
            <a:pPr>
              <a:buNone/>
            </a:pPr>
            <a:endParaRPr lang="en-US" dirty="0"/>
          </a:p>
        </p:txBody>
      </p:sp>
      <p:sp>
        <p:nvSpPr>
          <p:cNvPr id="4" name="Oval 3"/>
          <p:cNvSpPr/>
          <p:nvPr/>
        </p:nvSpPr>
        <p:spPr>
          <a:xfrm>
            <a:off x="3276600" y="1295400"/>
            <a:ext cx="22860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Arithmetic</a:t>
            </a:r>
          </a:p>
          <a:p>
            <a:pPr algn="ctr"/>
            <a:r>
              <a:rPr lang="en-US" dirty="0" smtClean="0"/>
              <a:t>expression</a:t>
            </a:r>
            <a:endParaRPr lang="en-US" dirty="0"/>
          </a:p>
        </p:txBody>
      </p:sp>
      <p:sp>
        <p:nvSpPr>
          <p:cNvPr id="6" name="Oval 5"/>
          <p:cNvSpPr/>
          <p:nvPr/>
        </p:nvSpPr>
        <p:spPr>
          <a:xfrm>
            <a:off x="3352800" y="2819400"/>
            <a:ext cx="2057400" cy="1295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Relational</a:t>
            </a:r>
          </a:p>
          <a:p>
            <a:pPr algn="ctr"/>
            <a:r>
              <a:rPr lang="en-US" dirty="0" smtClean="0"/>
              <a:t>expression</a:t>
            </a:r>
            <a:endParaRPr lang="en-US" dirty="0"/>
          </a:p>
        </p:txBody>
      </p:sp>
      <p:sp>
        <p:nvSpPr>
          <p:cNvPr id="7" name="Oval 6"/>
          <p:cNvSpPr/>
          <p:nvPr/>
        </p:nvSpPr>
        <p:spPr>
          <a:xfrm>
            <a:off x="3124200" y="4648200"/>
            <a:ext cx="2514600" cy="1371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Logical</a:t>
            </a:r>
          </a:p>
          <a:p>
            <a:pPr algn="ctr"/>
            <a:r>
              <a:rPr lang="en-US" dirty="0" smtClean="0"/>
              <a:t>expression</a:t>
            </a:r>
            <a:endParaRPr lang="en-US"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6324600"/>
          </a:xfrm>
        </p:spPr>
        <p:txBody>
          <a:bodyPr>
            <a:normAutofit fontScale="25000" lnSpcReduction="20000"/>
          </a:bodyPr>
          <a:lstStyle/>
          <a:p>
            <a:pPr>
              <a:buNone/>
            </a:pPr>
            <a:r>
              <a:rPr lang="en-US" sz="7200" b="1" i="1" u="sng" dirty="0" smtClean="0"/>
              <a:t>Arithmetic expression</a:t>
            </a:r>
            <a:r>
              <a:rPr lang="en-US" sz="4000" b="1" i="1" u="sng" dirty="0" smtClean="0"/>
              <a:t>:</a:t>
            </a:r>
          </a:p>
          <a:p>
            <a:pPr>
              <a:lnSpc>
                <a:spcPct val="170000"/>
              </a:lnSpc>
              <a:buNone/>
            </a:pPr>
            <a:r>
              <a:rPr lang="en-US" sz="6400" dirty="0" smtClean="0"/>
              <a:t>                A type of expression in which only arithmetic operators are used  is called arithmetic expression. An arithmetic expression may contain integer and floating point numbers.</a:t>
            </a:r>
          </a:p>
          <a:p>
            <a:pPr>
              <a:lnSpc>
                <a:spcPct val="170000"/>
              </a:lnSpc>
              <a:buNone/>
            </a:pPr>
            <a:r>
              <a:rPr lang="en-US" sz="6400" b="1" i="1" dirty="0" smtClean="0"/>
              <a:t>Examples:</a:t>
            </a:r>
          </a:p>
          <a:p>
            <a:pPr>
              <a:lnSpc>
                <a:spcPct val="170000"/>
              </a:lnSpc>
              <a:buNone/>
            </a:pPr>
            <a:r>
              <a:rPr lang="en-US" sz="6400" dirty="0" smtClean="0"/>
              <a:t>Some example of expression are as follows:</a:t>
            </a:r>
          </a:p>
          <a:p>
            <a:pPr>
              <a:lnSpc>
                <a:spcPct val="170000"/>
              </a:lnSpc>
              <a:buNone/>
            </a:pPr>
            <a:r>
              <a:rPr lang="en-US" sz="6400" dirty="0" smtClean="0"/>
              <a:t>A+B;</a:t>
            </a:r>
          </a:p>
          <a:p>
            <a:pPr>
              <a:lnSpc>
                <a:spcPct val="170000"/>
              </a:lnSpc>
              <a:buNone/>
            </a:pPr>
            <a:r>
              <a:rPr lang="en-US" sz="6400" dirty="0" smtClean="0"/>
              <a:t>m/n;</a:t>
            </a:r>
          </a:p>
          <a:p>
            <a:pPr>
              <a:lnSpc>
                <a:spcPct val="170000"/>
              </a:lnSpc>
              <a:buNone/>
            </a:pPr>
            <a:r>
              <a:rPr lang="en-US" sz="6400" dirty="0" smtClean="0"/>
              <a:t>X+100;</a:t>
            </a:r>
          </a:p>
          <a:p>
            <a:pPr>
              <a:lnSpc>
                <a:spcPct val="170000"/>
              </a:lnSpc>
              <a:buNone/>
            </a:pPr>
            <a:r>
              <a:rPr lang="en-US" sz="6400" dirty="0" smtClean="0"/>
              <a:t>In the expression A+B, + is the </a:t>
            </a:r>
            <a:r>
              <a:rPr lang="en-US" sz="6400" dirty="0" err="1" smtClean="0"/>
              <a:t>operator.A</a:t>
            </a:r>
            <a:r>
              <a:rPr lang="en-US" sz="6400" dirty="0" smtClean="0"/>
              <a:t> and B are variables used as operands in the expression.</a:t>
            </a:r>
          </a:p>
          <a:p>
            <a:pPr>
              <a:lnSpc>
                <a:spcPct val="170000"/>
              </a:lnSpc>
              <a:buNone/>
            </a:pPr>
            <a:endParaRPr lang="en-US" sz="6400" dirty="0" smtClean="0"/>
          </a:p>
          <a:p>
            <a:pPr>
              <a:lnSpc>
                <a:spcPct val="170000"/>
              </a:lnSpc>
              <a:buNone/>
            </a:pPr>
            <a:r>
              <a:rPr lang="en-US" sz="6400" dirty="0" smtClean="0"/>
              <a:t>Numerical example:</a:t>
            </a:r>
          </a:p>
          <a:p>
            <a:pPr>
              <a:lnSpc>
                <a:spcPct val="170000"/>
              </a:lnSpc>
              <a:buNone/>
            </a:pPr>
            <a:r>
              <a:rPr lang="en-US" sz="6400" dirty="0" smtClean="0"/>
              <a:t>A=12   B=13</a:t>
            </a:r>
          </a:p>
          <a:p>
            <a:pPr>
              <a:lnSpc>
                <a:spcPct val="170000"/>
              </a:lnSpc>
              <a:buNone/>
            </a:pPr>
            <a:r>
              <a:rPr lang="en-US" sz="6400" dirty="0" smtClean="0"/>
              <a:t> A+B   =12+13</a:t>
            </a:r>
          </a:p>
          <a:p>
            <a:pPr>
              <a:lnSpc>
                <a:spcPct val="170000"/>
              </a:lnSpc>
              <a:buNone/>
            </a:pPr>
            <a:r>
              <a:rPr lang="en-US" sz="6400" dirty="0" smtClean="0"/>
              <a:t>          =    25</a:t>
            </a:r>
          </a:p>
          <a:p>
            <a:pPr>
              <a:buNone/>
            </a:pPr>
            <a:endParaRPr lang="en-US"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304800"/>
            <a:ext cx="8229600" cy="5778691"/>
          </a:xfrm>
        </p:spPr>
        <p:txBody>
          <a:bodyPr>
            <a:normAutofit fontScale="70000" lnSpcReduction="20000"/>
          </a:bodyPr>
          <a:lstStyle/>
          <a:p>
            <a:pPr>
              <a:lnSpc>
                <a:spcPct val="170000"/>
              </a:lnSpc>
              <a:buNone/>
            </a:pPr>
            <a:r>
              <a:rPr lang="en-US" b="1" i="1" u="sng" dirty="0" smtClean="0"/>
              <a:t>Example of arithmetic operator in VB</a:t>
            </a:r>
          </a:p>
          <a:p>
            <a:pPr>
              <a:lnSpc>
                <a:spcPct val="170000"/>
              </a:lnSpc>
              <a:buNone/>
            </a:pPr>
            <a:r>
              <a:rPr lang="en-US" dirty="0" smtClean="0"/>
              <a:t>Dim x as integer </a:t>
            </a:r>
          </a:p>
          <a:p>
            <a:pPr>
              <a:lnSpc>
                <a:spcPct val="170000"/>
              </a:lnSpc>
              <a:buNone/>
            </a:pPr>
            <a:r>
              <a:rPr lang="en-US" dirty="0" smtClean="0"/>
              <a:t>x=67+34</a:t>
            </a:r>
          </a:p>
          <a:p>
            <a:pPr>
              <a:lnSpc>
                <a:spcPct val="170000"/>
              </a:lnSpc>
              <a:buNone/>
            </a:pPr>
            <a:r>
              <a:rPr lang="en-US" dirty="0" smtClean="0"/>
              <a:t>X=32-12 </a:t>
            </a:r>
          </a:p>
          <a:p>
            <a:pPr>
              <a:lnSpc>
                <a:spcPct val="170000"/>
              </a:lnSpc>
              <a:buFontTx/>
              <a:buChar char="-"/>
            </a:pPr>
            <a:r>
              <a:rPr lang="en-US" b="1" i="1" u="sng" dirty="0" smtClean="0"/>
              <a:t>Operator:</a:t>
            </a:r>
          </a:p>
          <a:p>
            <a:pPr>
              <a:lnSpc>
                <a:spcPct val="170000"/>
              </a:lnSpc>
              <a:buNone/>
            </a:pPr>
            <a:r>
              <a:rPr lang="en-US" dirty="0" smtClean="0"/>
              <a:t>    negation also used the –operator (Visual basic) but with only one operand, as the following demonstrates.</a:t>
            </a:r>
          </a:p>
          <a:p>
            <a:pPr>
              <a:lnSpc>
                <a:spcPct val="170000"/>
              </a:lnSpc>
              <a:buNone/>
            </a:pPr>
            <a:r>
              <a:rPr lang="en-US" b="1" i="1" u="sng" dirty="0" smtClean="0"/>
              <a:t>Example:</a:t>
            </a:r>
          </a:p>
          <a:p>
            <a:pPr>
              <a:lnSpc>
                <a:spcPct val="170000"/>
              </a:lnSpc>
              <a:buNone/>
            </a:pPr>
            <a:r>
              <a:rPr lang="en-US" dirty="0" smtClean="0"/>
              <a:t>Dim x as integer=65</a:t>
            </a:r>
          </a:p>
          <a:p>
            <a:pPr>
              <a:lnSpc>
                <a:spcPct val="170000"/>
              </a:lnSpc>
              <a:buNone/>
            </a:pPr>
            <a:r>
              <a:rPr lang="en-US" dirty="0" smtClean="0"/>
              <a:t>Dim y as integer</a:t>
            </a:r>
          </a:p>
          <a:p>
            <a:pPr>
              <a:lnSpc>
                <a:spcPct val="170000"/>
              </a:lnSpc>
              <a:buNone/>
            </a:pPr>
            <a:r>
              <a:rPr lang="en-US" dirty="0" smtClean="0"/>
              <a:t>Y=-x</a:t>
            </a:r>
          </a:p>
          <a:p>
            <a:pPr>
              <a:lnSpc>
                <a:spcPct val="170000"/>
              </a:lnSpc>
              <a:buNone/>
            </a:pPr>
            <a:endParaRPr lang="en-US" dirty="0" smtClean="0"/>
          </a:p>
          <a:p>
            <a:pPr>
              <a:lnSpc>
                <a:spcPct val="170000"/>
              </a:lnSpc>
              <a:buNone/>
            </a:pPr>
            <a:endParaRPr lang="en-US"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55000" lnSpcReduction="20000"/>
          </a:bodyPr>
          <a:lstStyle/>
          <a:p>
            <a:pPr>
              <a:lnSpc>
                <a:spcPct val="170000"/>
              </a:lnSpc>
              <a:buNone/>
            </a:pPr>
            <a:r>
              <a:rPr lang="en-US" b="1" i="1" u="sng" dirty="0" smtClean="0"/>
              <a:t>Multiplication and division:</a:t>
            </a:r>
          </a:p>
          <a:p>
            <a:pPr>
              <a:lnSpc>
                <a:spcPct val="170000"/>
              </a:lnSpc>
              <a:buNone/>
            </a:pPr>
            <a:r>
              <a:rPr lang="en-US" dirty="0" smtClean="0"/>
              <a:t>  multiplication and division used the * operator and / operator(visual basic), respectively as the following example demonstrates.</a:t>
            </a:r>
          </a:p>
          <a:p>
            <a:pPr>
              <a:lnSpc>
                <a:spcPct val="170000"/>
              </a:lnSpc>
              <a:buNone/>
            </a:pPr>
            <a:r>
              <a:rPr lang="en-US" b="1" i="1" u="sng" dirty="0" smtClean="0"/>
              <a:t>Example:</a:t>
            </a:r>
          </a:p>
          <a:p>
            <a:pPr>
              <a:lnSpc>
                <a:spcPct val="170000"/>
              </a:lnSpc>
              <a:buNone/>
            </a:pPr>
            <a:r>
              <a:rPr lang="en-US" dirty="0" smtClean="0"/>
              <a:t>Dim y as double</a:t>
            </a:r>
          </a:p>
          <a:p>
            <a:pPr>
              <a:lnSpc>
                <a:spcPct val="170000"/>
              </a:lnSpc>
              <a:buNone/>
            </a:pPr>
            <a:r>
              <a:rPr lang="en-US" dirty="0" smtClean="0"/>
              <a:t>Y=45*55.23</a:t>
            </a:r>
          </a:p>
          <a:p>
            <a:pPr>
              <a:lnSpc>
                <a:spcPct val="170000"/>
              </a:lnSpc>
              <a:buNone/>
            </a:pPr>
            <a:r>
              <a:rPr lang="en-US" dirty="0" smtClean="0"/>
              <a:t>Y=32/23</a:t>
            </a:r>
          </a:p>
          <a:p>
            <a:pPr>
              <a:lnSpc>
                <a:spcPct val="170000"/>
              </a:lnSpc>
              <a:buNone/>
            </a:pPr>
            <a:r>
              <a:rPr lang="en-US" b="1" i="1" u="sng" dirty="0" smtClean="0"/>
              <a:t>Exponential form:</a:t>
            </a:r>
          </a:p>
          <a:p>
            <a:pPr>
              <a:lnSpc>
                <a:spcPct val="170000"/>
              </a:lnSpc>
              <a:buNone/>
            </a:pPr>
            <a:r>
              <a:rPr lang="en-US" dirty="0" smtClean="0"/>
              <a:t>Exponentiation uses the ^operator as the following example demonstrates.</a:t>
            </a:r>
          </a:p>
          <a:p>
            <a:pPr>
              <a:lnSpc>
                <a:spcPct val="170000"/>
              </a:lnSpc>
              <a:buNone/>
            </a:pPr>
            <a:r>
              <a:rPr lang="en-US" b="1" i="1" u="sng" dirty="0" smtClean="0"/>
              <a:t>Example:</a:t>
            </a:r>
          </a:p>
          <a:p>
            <a:pPr>
              <a:lnSpc>
                <a:spcPct val="170000"/>
              </a:lnSpc>
              <a:buNone/>
            </a:pPr>
            <a:r>
              <a:rPr lang="en-US" dirty="0" smtClean="0"/>
              <a:t>Dim z as double                          </a:t>
            </a:r>
          </a:p>
          <a:p>
            <a:pPr>
              <a:lnSpc>
                <a:spcPct val="170000"/>
              </a:lnSpc>
              <a:buNone/>
            </a:pPr>
            <a:r>
              <a:rPr lang="en-US" dirty="0" smtClean="0"/>
              <a:t>  Z=23^3 </a:t>
            </a:r>
          </a:p>
          <a:p>
            <a:pPr>
              <a:lnSpc>
                <a:spcPct val="170000"/>
              </a:lnSpc>
              <a:buNone/>
            </a:pPr>
            <a:r>
              <a:rPr lang="en-US" b="1" dirty="0" smtClean="0"/>
              <a:t>Therefore:                                   </a:t>
            </a:r>
          </a:p>
          <a:p>
            <a:pPr>
              <a:lnSpc>
                <a:spcPct val="170000"/>
              </a:lnSpc>
              <a:buNone/>
            </a:pPr>
            <a:r>
              <a:rPr lang="en-US" dirty="0" smtClean="0"/>
              <a:t>(The preceding statements set z to 1) </a:t>
            </a:r>
          </a:p>
          <a:p>
            <a:pPr>
              <a:buNone/>
            </a:pPr>
            <a:endParaRPr lang="en-US" dirty="0" smtClean="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92500" lnSpcReduction="20000"/>
          </a:bodyPr>
          <a:lstStyle/>
          <a:p>
            <a:pPr>
              <a:buNone/>
            </a:pPr>
            <a:r>
              <a:rPr lang="en-US" sz="3600" b="1" i="1" u="sng" dirty="0" smtClean="0"/>
              <a:t>Relational expression:</a:t>
            </a:r>
            <a:r>
              <a:rPr lang="en-US" sz="3600" dirty="0" smtClean="0"/>
              <a:t> </a:t>
            </a:r>
          </a:p>
          <a:p>
            <a:pPr>
              <a:lnSpc>
                <a:spcPct val="150000"/>
              </a:lnSpc>
              <a:buNone/>
            </a:pPr>
            <a:r>
              <a:rPr lang="en-US" sz="3600" dirty="0" smtClean="0"/>
              <a:t> A relational expression uses relational operators to compare two values. The result of a relational expression can be true or false. Both sides of a relational expression can be a constant , variable or arithmetic expression.</a:t>
            </a:r>
          </a:p>
          <a:p>
            <a:pPr>
              <a:lnSpc>
                <a:spcPct val="150000"/>
              </a:lnSpc>
              <a:buNone/>
            </a:pPr>
            <a:r>
              <a:rPr lang="en-US" sz="3600" b="1" i="1" u="sng" dirty="0" smtClean="0"/>
              <a:t>  </a:t>
            </a:r>
            <a:endParaRPr lang="en-US" sz="3600" b="1" i="1" u="sng" dirty="0"/>
          </a:p>
        </p:txBody>
      </p:sp>
    </p:spTree>
  </p:cSld>
  <p:clrMapOvr>
    <a:masterClrMapping/>
  </p:clrMapOvr>
  <p:transition spd="med" advClick="0">
    <p:wedge/>
    <p:sndAc>
      <p:stSnd>
        <p:snd r:embed="rId2" name="breeze.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304800"/>
            <a:ext cx="8229600" cy="5943600"/>
          </a:xfrm>
        </p:spPr>
        <p:txBody>
          <a:bodyPr/>
          <a:lstStyle/>
          <a:p>
            <a:pPr>
              <a:buNone/>
            </a:pPr>
            <a:r>
              <a:rPr lang="en-US" b="1" i="1" u="sng" dirty="0" smtClean="0"/>
              <a:t>Examples:</a:t>
            </a:r>
          </a:p>
          <a:p>
            <a:pPr>
              <a:lnSpc>
                <a:spcPct val="150000"/>
              </a:lnSpc>
              <a:buNone/>
            </a:pPr>
            <a:r>
              <a:rPr lang="en-US" dirty="0" smtClean="0"/>
              <a:t>         Suppose the value of A=10 and the value of B=5. different relational expression will be evaluated according to the given table:</a:t>
            </a:r>
          </a:p>
          <a:p>
            <a:pPr>
              <a:buNone/>
            </a:pPr>
            <a:endParaRPr lang="en-US" dirty="0" smtClean="0"/>
          </a:p>
          <a:p>
            <a:pPr>
              <a:buNone/>
            </a:pPr>
            <a:endParaRPr lang="en-US" dirty="0"/>
          </a:p>
        </p:txBody>
      </p:sp>
      <p:graphicFrame>
        <p:nvGraphicFramePr>
          <p:cNvPr id="4" name="Table 3"/>
          <p:cNvGraphicFramePr>
            <a:graphicFrameLocks noGrp="1"/>
          </p:cNvGraphicFramePr>
          <p:nvPr/>
        </p:nvGraphicFramePr>
        <p:xfrm>
          <a:off x="1752600" y="3276600"/>
          <a:ext cx="6096000" cy="25958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Relation</a:t>
                      </a:r>
                      <a:r>
                        <a:rPr lang="en-US" baseline="0" dirty="0" smtClean="0"/>
                        <a:t> expression</a:t>
                      </a:r>
                      <a:endParaRPr lang="en-US" dirty="0"/>
                    </a:p>
                  </a:txBody>
                  <a:tcPr/>
                </a:tc>
                <a:tc>
                  <a:txBody>
                    <a:bodyPr/>
                    <a:lstStyle/>
                    <a:p>
                      <a:r>
                        <a:rPr lang="en-US" dirty="0" smtClean="0"/>
                        <a:t>Result </a:t>
                      </a:r>
                      <a:endParaRPr lang="en-US" dirty="0"/>
                    </a:p>
                  </a:txBody>
                  <a:tcPr/>
                </a:tc>
              </a:tr>
              <a:tr h="370840">
                <a:tc>
                  <a:txBody>
                    <a:bodyPr/>
                    <a:lstStyle/>
                    <a:p>
                      <a:r>
                        <a:rPr lang="en-US" dirty="0" smtClean="0"/>
                        <a:t>A&gt;B=10&gt;5</a:t>
                      </a:r>
                    </a:p>
                  </a:txBody>
                  <a:tcPr/>
                </a:tc>
                <a:tc>
                  <a:txBody>
                    <a:bodyPr/>
                    <a:lstStyle/>
                    <a:p>
                      <a:r>
                        <a:rPr lang="en-US" dirty="0" smtClean="0"/>
                        <a:t>True</a:t>
                      </a:r>
                      <a:endParaRPr lang="en-US" dirty="0"/>
                    </a:p>
                  </a:txBody>
                  <a:tcPr/>
                </a:tc>
              </a:tr>
              <a:tr h="370840">
                <a:tc>
                  <a:txBody>
                    <a:bodyPr/>
                    <a:lstStyle/>
                    <a:p>
                      <a:r>
                        <a:rPr lang="en-US" dirty="0" smtClean="0"/>
                        <a:t>A&lt;B=10&lt;5</a:t>
                      </a:r>
                      <a:endParaRPr lang="en-US" dirty="0"/>
                    </a:p>
                  </a:txBody>
                  <a:tcPr/>
                </a:tc>
                <a:tc>
                  <a:txBody>
                    <a:bodyPr/>
                    <a:lstStyle/>
                    <a:p>
                      <a:r>
                        <a:rPr lang="en-US" dirty="0" smtClean="0"/>
                        <a:t>False</a:t>
                      </a:r>
                      <a:endParaRPr lang="en-US" dirty="0"/>
                    </a:p>
                  </a:txBody>
                  <a:tcPr/>
                </a:tc>
              </a:tr>
              <a:tr h="370840">
                <a:tc>
                  <a:txBody>
                    <a:bodyPr/>
                    <a:lstStyle/>
                    <a:p>
                      <a:r>
                        <a:rPr lang="en-US" dirty="0" smtClean="0"/>
                        <a:t>A&gt;=B=10&lt;=5</a:t>
                      </a:r>
                      <a:endParaRPr lang="en-US" dirty="0"/>
                    </a:p>
                  </a:txBody>
                  <a:tcPr/>
                </a:tc>
                <a:tc>
                  <a:txBody>
                    <a:bodyPr/>
                    <a:lstStyle/>
                    <a:p>
                      <a:r>
                        <a:rPr lang="en-US" dirty="0" smtClean="0"/>
                        <a:t>False</a:t>
                      </a:r>
                      <a:endParaRPr lang="en-US" dirty="0"/>
                    </a:p>
                  </a:txBody>
                  <a:tcPr/>
                </a:tc>
              </a:tr>
              <a:tr h="370840">
                <a:tc>
                  <a:txBody>
                    <a:bodyPr/>
                    <a:lstStyle/>
                    <a:p>
                      <a:r>
                        <a:rPr lang="en-US" dirty="0" smtClean="0"/>
                        <a:t>A&lt;=B=10&lt;=5</a:t>
                      </a:r>
                      <a:endParaRPr lang="en-US" dirty="0"/>
                    </a:p>
                  </a:txBody>
                  <a:tcPr/>
                </a:tc>
                <a:tc>
                  <a:txBody>
                    <a:bodyPr/>
                    <a:lstStyle/>
                    <a:p>
                      <a:r>
                        <a:rPr lang="en-US" dirty="0" smtClean="0"/>
                        <a:t>True</a:t>
                      </a:r>
                      <a:endParaRPr lang="en-US" dirty="0"/>
                    </a:p>
                  </a:txBody>
                  <a:tcPr/>
                </a:tc>
              </a:tr>
              <a:tr h="370840">
                <a:tc>
                  <a:txBody>
                    <a:bodyPr/>
                    <a:lstStyle/>
                    <a:p>
                      <a:r>
                        <a:rPr lang="en-US" dirty="0" smtClean="0"/>
                        <a:t>A==B=10==5</a:t>
                      </a:r>
                      <a:endParaRPr lang="en-US" dirty="0"/>
                    </a:p>
                  </a:txBody>
                  <a:tcPr/>
                </a:tc>
                <a:tc>
                  <a:txBody>
                    <a:bodyPr/>
                    <a:lstStyle/>
                    <a:p>
                      <a:r>
                        <a:rPr lang="en-US" dirty="0" smtClean="0"/>
                        <a:t>False</a:t>
                      </a:r>
                      <a:endParaRPr lang="en-US" dirty="0"/>
                    </a:p>
                  </a:txBody>
                  <a:tcPr/>
                </a:tc>
              </a:tr>
              <a:tr h="370840">
                <a:tc>
                  <a:txBody>
                    <a:bodyPr/>
                    <a:lstStyle/>
                    <a:p>
                      <a:r>
                        <a:rPr lang="en-US" dirty="0" smtClean="0"/>
                        <a:t>A!=B=10!=5</a:t>
                      </a:r>
                      <a:endParaRPr lang="en-US" dirty="0"/>
                    </a:p>
                  </a:txBody>
                  <a:tcPr/>
                </a:tc>
                <a:tc>
                  <a:txBody>
                    <a:bodyPr/>
                    <a:lstStyle/>
                    <a:p>
                      <a:r>
                        <a:rPr lang="en-US" dirty="0" smtClean="0"/>
                        <a:t>True</a:t>
                      </a:r>
                      <a:endParaRPr lang="en-US" dirty="0"/>
                    </a:p>
                  </a:txBody>
                  <a:tcPr/>
                </a:tc>
              </a:tr>
            </a:tbl>
          </a:graphicData>
        </a:graphic>
      </p:graphicFrame>
    </p:spTree>
  </p:cSld>
  <p:clrMapOvr>
    <a:masterClrMapping/>
  </p:clrMapOvr>
  <p:transition spd="med" advClick="0">
    <p:wedge/>
    <p:sndAc>
      <p:stSnd>
        <p:snd r:embed="rId2" name="breeze.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217</TotalTime>
  <Words>779</Words>
  <Application>Microsoft Office PowerPoint</Application>
  <PresentationFormat>On-screen Show (4:3)</PresentationFormat>
  <Paragraphs>163</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Concourse</vt:lpstr>
      <vt:lpstr>Topic :expression</vt:lpstr>
      <vt:lpstr>Expression</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Topic :expression</dc:title>
  <dc:creator>ALI</dc:creator>
  <cp:lastModifiedBy>HP</cp:lastModifiedBy>
  <cp:revision>27</cp:revision>
  <dcterms:created xsi:type="dcterms:W3CDTF">2018-05-12T04:27:34Z</dcterms:created>
  <dcterms:modified xsi:type="dcterms:W3CDTF">2020-04-12T14:11:48Z</dcterms:modified>
</cp:coreProperties>
</file>